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334" r:id="rId3"/>
    <p:sldId id="303" r:id="rId4"/>
    <p:sldId id="335" r:id="rId5"/>
    <p:sldId id="338" r:id="rId6"/>
    <p:sldId id="339" r:id="rId7"/>
    <p:sldId id="340" r:id="rId8"/>
    <p:sldId id="308" r:id="rId9"/>
    <p:sldId id="336" r:id="rId10"/>
    <p:sldId id="309" r:id="rId11"/>
    <p:sldId id="310" r:id="rId12"/>
    <p:sldId id="320" r:id="rId13"/>
    <p:sldId id="327" r:id="rId14"/>
    <p:sldId id="341" r:id="rId15"/>
    <p:sldId id="342" r:id="rId16"/>
    <p:sldId id="343" r:id="rId17"/>
    <p:sldId id="314" r:id="rId18"/>
    <p:sldId id="329" r:id="rId19"/>
    <p:sldId id="324" r:id="rId20"/>
    <p:sldId id="326" r:id="rId21"/>
    <p:sldId id="325" r:id="rId22"/>
    <p:sldId id="330" r:id="rId23"/>
    <p:sldId id="333" r:id="rId24"/>
    <p:sldId id="337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7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03" autoAdjust="0"/>
  </p:normalViewPr>
  <p:slideViewPr>
    <p:cSldViewPr snapToGrid="0">
      <p:cViewPr varScale="1">
        <p:scale>
          <a:sx n="87" d="100"/>
          <a:sy n="87" d="100"/>
        </p:scale>
        <p:origin x="2304" y="78"/>
      </p:cViewPr>
      <p:guideLst>
        <p:guide orient="horz" pos="1479"/>
        <p:guide pos="5759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fld id="{201397B0-A283-6C46-B437-EAA051435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9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B53BB-7083-6A45-BD45-48CFA5C383FB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{R}_{b}^{s}(\alpha)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{p}^{s}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{R}_{b}^{s}(\alpha)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3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{p}^{w}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{p}^{s}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 }^{w}(\alpha,\beta)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{R}_{b}^{s}(\alpha)\\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\sin\beta &amp; \cos\beta\sin\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-\sin\beta\cos\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\cos\beta &amp; -\sin\beta\sin\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82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{R}_{w}^{b}(\alpha,\beta) =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{R}_{b}^{w})^{\top}(\alpha,\beta)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 -\sin\beta\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 -\sin\alpha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-\sin\beta\sin\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2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{V}_a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{V}_g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{V}_w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\\ v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{R}_{v}^{b}(\phi,\theta,\psi)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-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v -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w -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74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 -\sin\beta\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 -\sin\alpha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 -\sin\beta\sin\alpha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\beta\sin\alpha &amp; 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\\ \sin\beta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{u_r^2 + v_r^2 + w_r^2}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\sin^{-1}\left(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{u_r^2+v_r^2+w_r^2}} \right)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79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323D4B-EF69-A443-A0C8-9035737483AB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pPr eaLnBrk="1" hangingPunct="1"/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7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$\beta$: side slip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crab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wind direction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\chi - \psi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pitch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$\alpha$: angle of attack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air-mass-relative flight path angle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\theta-\alpha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21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 both the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windspeed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and the sideslip angles are zero, i.e.,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0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0 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have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simplifications</a:t>
            </a:r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\text{~~~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groundspeed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 &amp;=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\text{~~~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air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&amp;=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 &amp;=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&amp;= \chi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&amp;=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{~~~Flight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-mass-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referenced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pl-PL" sz="1200" kern="12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 &amp;= \dot{p}_x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&amp;= \dot{p}_x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}}^b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{j}}^b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{k}}^b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}}^b &amp;+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{j}}^b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{k}}^b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{j}^b)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{k}^b)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\times\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1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</a:t>
            </a:r>
          </a:p>
          <a:p>
            <a:pPr eaLnBrk="1" hangingPunct="1"/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= p_x^0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p_y^1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{p}^0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 &amp; \sin\theta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-\!\sin\theta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(rotation about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{k}$ axis)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1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{j}$ axis: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 &amp; 0 &amp; -\!\sin\theta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\sin\theta &amp; 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axis: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 &amp; 0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 &amp; \sin\theta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-\!\sin\theta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Orthonormal matrix properties: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P.1.}]  $(\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)^{-1} =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P.2.}] 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P.3.}] 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\!\left(\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 = 1$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6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961C-1ACA-1445-9084-541613B0578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8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Vehicle frame has same orientation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 inertial frame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Vehicle frame is fixed at cm of aircraft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Inertial and vehicle frames are referred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as NED frames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$N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x$, $E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y$, $D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z$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9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(yaw)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elevation (pitch)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$\phi$: bank (roll)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7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C5E87-0405-8946-9AEE-5D4CDA462893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10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 =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{p}^v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$\psi$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6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2531F9-02B3-B444-9636-4007E14BA829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\theta&amp; 0 &amp; -\sin\theta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$\theta$ is the pitch angle.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4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669862-AAAB-2E46-AAAE-B45B8CA5E706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12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$\phi$ is the roll (bank) angle.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}{c_{\theta}}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}{s_{\theta}}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{\cps}{c_{\psi}}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}{s_{\psi}}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}{c_{\phi}}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}{s_{\phi}}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 b}(\phi,\theta,\psi)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{R}_{v2}^{b}(\phi)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{R}_{v}^{v1}(\psi)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\theta&amp; 0 &amp; -\sin\theta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give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{R}_{v}^{b}(\theta)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85DA-7931-3644-9F2E-BD990AB7A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92B9B-6B7A-9846-B11F-F98E8DDD5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9EB02-2B9E-5C4B-8BFC-7EA931A97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EFFBE-C4CA-F541-B76D-94C777F2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E40A-92EA-684D-B78A-04A6DCF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7C1C5-0043-D94A-B74F-5292903C3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85D5-EB41-7D4C-9FF4-A3F70992D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A4446-3542-2B43-A6EA-601A6F5D2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D937A-7FB2-5B47-B7ED-39D21907C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79388"/>
            <a:ext cx="8229600" cy="72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4"/>
            <a:ext cx="82296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emf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62.emf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12" Type="http://schemas.openxmlformats.org/officeDocument/2006/relationships/image" Target="../media/image7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emf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emf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68.png"/><Relationship Id="rId5" Type="http://schemas.openxmlformats.org/officeDocument/2006/relationships/image" Target="../media/image77.png"/><Relationship Id="rId10" Type="http://schemas.openxmlformats.org/officeDocument/2006/relationships/image" Target="../media/image67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68.png"/><Relationship Id="rId5" Type="http://schemas.openxmlformats.org/officeDocument/2006/relationships/image" Target="../media/image77.png"/><Relationship Id="rId10" Type="http://schemas.openxmlformats.org/officeDocument/2006/relationships/image" Target="../media/image67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7.png"/><Relationship Id="rId3" Type="http://schemas.openxmlformats.org/officeDocument/2006/relationships/image" Target="../media/image89.emf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71.png"/><Relationship Id="rId5" Type="http://schemas.openxmlformats.org/officeDocument/2006/relationships/image" Target="../media/image91.emf"/><Relationship Id="rId10" Type="http://schemas.openxmlformats.org/officeDocument/2006/relationships/image" Target="../media/image79.png"/><Relationship Id="rId4" Type="http://schemas.openxmlformats.org/officeDocument/2006/relationships/image" Target="../media/image90.emf"/><Relationship Id="rId9" Type="http://schemas.openxmlformats.org/officeDocument/2006/relationships/image" Target="../media/image78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emf"/><Relationship Id="rId11" Type="http://schemas.openxmlformats.org/officeDocument/2006/relationships/image" Target="../media/image100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tiff"/><Relationship Id="rId14" Type="http://schemas.openxmlformats.org/officeDocument/2006/relationships/image" Target="../media/image10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87.emf"/><Relationship Id="rId18" Type="http://schemas.openxmlformats.org/officeDocument/2006/relationships/image" Target="../media/image115.emf"/><Relationship Id="rId3" Type="http://schemas.openxmlformats.org/officeDocument/2006/relationships/image" Target="../media/image40.png"/><Relationship Id="rId7" Type="http://schemas.openxmlformats.org/officeDocument/2006/relationships/image" Target="../media/image107.emf"/><Relationship Id="rId12" Type="http://schemas.openxmlformats.org/officeDocument/2006/relationships/image" Target="../media/image110.emf"/><Relationship Id="rId17" Type="http://schemas.openxmlformats.org/officeDocument/2006/relationships/image" Target="../media/image114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emf"/><Relationship Id="rId11" Type="http://schemas.openxmlformats.org/officeDocument/2006/relationships/image" Target="../media/image109.emf"/><Relationship Id="rId5" Type="http://schemas.openxmlformats.org/officeDocument/2006/relationships/image" Target="../media/image105.emf"/><Relationship Id="rId15" Type="http://schemas.openxmlformats.org/officeDocument/2006/relationships/image" Target="../media/image112.emf"/><Relationship Id="rId10" Type="http://schemas.openxmlformats.org/officeDocument/2006/relationships/image" Target="../media/image86.emf"/><Relationship Id="rId19" Type="http://schemas.openxmlformats.org/officeDocument/2006/relationships/image" Target="../media/image116.emf"/><Relationship Id="rId4" Type="http://schemas.openxmlformats.org/officeDocument/2006/relationships/image" Target="../media/image104.emf"/><Relationship Id="rId9" Type="http://schemas.openxmlformats.org/officeDocument/2006/relationships/image" Target="../media/image85.emf"/><Relationship Id="rId14" Type="http://schemas.openxmlformats.org/officeDocument/2006/relationships/image" Target="../media/image11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13" Type="http://schemas.openxmlformats.org/officeDocument/2006/relationships/image" Target="../media/image126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12" Type="http://schemas.openxmlformats.org/officeDocument/2006/relationships/image" Target="../media/image125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emf"/><Relationship Id="rId11" Type="http://schemas.openxmlformats.org/officeDocument/2006/relationships/image" Target="../media/image124.emf"/><Relationship Id="rId5" Type="http://schemas.openxmlformats.org/officeDocument/2006/relationships/image" Target="../media/image119.emf"/><Relationship Id="rId15" Type="http://schemas.openxmlformats.org/officeDocument/2006/relationships/image" Target="../media/image128.emf"/><Relationship Id="rId10" Type="http://schemas.openxmlformats.org/officeDocument/2006/relationships/image" Target="../media/image48.png"/><Relationship Id="rId4" Type="http://schemas.openxmlformats.org/officeDocument/2006/relationships/image" Target="../media/image118.emf"/><Relationship Id="rId9" Type="http://schemas.openxmlformats.org/officeDocument/2006/relationships/image" Target="../media/image123.emf"/><Relationship Id="rId14" Type="http://schemas.openxmlformats.org/officeDocument/2006/relationships/image" Target="../media/image1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6.xml"/><Relationship Id="rId7" Type="http://schemas.openxmlformats.org/officeDocument/2006/relationships/image" Target="../media/image13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34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emf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17.emf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emf"/><Relationship Id="rId2" Type="http://schemas.openxmlformats.org/officeDocument/2006/relationships/tags" Target="../tags/tag3.xml"/><Relationship Id="rId16" Type="http://schemas.openxmlformats.org/officeDocument/2006/relationships/image" Target="../media/image12.emf"/><Relationship Id="rId20" Type="http://schemas.openxmlformats.org/officeDocument/2006/relationships/image" Target="../media/image16.emf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emf"/><Relationship Id="rId10" Type="http://schemas.openxmlformats.org/officeDocument/2006/relationships/image" Target="../media/image6.png"/><Relationship Id="rId19" Type="http://schemas.openxmlformats.org/officeDocument/2006/relationships/image" Target="../media/image15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11" Type="http://schemas.openxmlformats.org/officeDocument/2006/relationships/image" Target="../media/image37.png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Week 1 Class 2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Reference </a:t>
            </a:r>
            <a:r>
              <a:rPr lang="en-US" dirty="0"/>
              <a:t>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6623" y="1532762"/>
            <a:ext cx="3545488" cy="3504216"/>
            <a:chOff x="3092450" y="1778000"/>
            <a:chExt cx="2863850" cy="2830513"/>
          </a:xfrm>
        </p:grpSpPr>
        <p:pic>
          <p:nvPicPr>
            <p:cNvPr id="32772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178752">
              <a:off x="3092450" y="1874712"/>
              <a:ext cx="2100704" cy="2733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3" name="Line 3"/>
            <p:cNvSpPr>
              <a:spLocks noChangeShapeType="1"/>
            </p:cNvSpPr>
            <p:nvPr/>
          </p:nvSpPr>
          <p:spPr bwMode="auto">
            <a:xfrm flipV="1">
              <a:off x="4556317" y="2320517"/>
              <a:ext cx="1106339" cy="77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 flipH="1" flipV="1">
              <a:off x="4556316" y="3089026"/>
              <a:ext cx="784120" cy="1029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5" name="Line 8"/>
            <p:cNvSpPr>
              <a:spLocks noChangeShapeType="1"/>
            </p:cNvSpPr>
            <p:nvPr/>
          </p:nvSpPr>
          <p:spPr bwMode="auto">
            <a:xfrm flipV="1">
              <a:off x="4556317" y="1982310"/>
              <a:ext cx="0" cy="1105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6" name="Line 9"/>
            <p:cNvSpPr>
              <a:spLocks noChangeShapeType="1"/>
            </p:cNvSpPr>
            <p:nvPr/>
          </p:nvSpPr>
          <p:spPr bwMode="auto">
            <a:xfrm>
              <a:off x="4551555" y="3087441"/>
              <a:ext cx="12190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3798888" y="2341563"/>
              <a:ext cx="1506537" cy="1506537"/>
            </a:xfrm>
            <a:prstGeom prst="arc">
              <a:avLst>
                <a:gd name="adj1" fmla="val 16200000"/>
                <a:gd name="adj2" fmla="val 19545743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50" y="1778000"/>
              <a:ext cx="749300" cy="1905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3378200"/>
              <a:ext cx="292100" cy="1778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28850"/>
              <a:ext cx="127000" cy="1651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2997200"/>
              <a:ext cx="152400" cy="165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50" y="2190750"/>
              <a:ext cx="1905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50" y="4070350"/>
              <a:ext cx="215900" cy="203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Vehicle-1 Frame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60" y="2057585"/>
            <a:ext cx="35433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9" name="Group 26"/>
          <p:cNvGrpSpPr>
            <a:grpSpLocks/>
          </p:cNvGrpSpPr>
          <p:nvPr/>
        </p:nvGrpSpPr>
        <p:grpSpPr bwMode="auto">
          <a:xfrm>
            <a:off x="220465" y="2216536"/>
            <a:ext cx="4745037" cy="2628900"/>
            <a:chOff x="1176872" y="2141538"/>
            <a:chExt cx="4744503" cy="2628876"/>
          </a:xfrm>
        </p:grpSpPr>
        <p:pic>
          <p:nvPicPr>
            <p:cNvPr id="34820" name="Picture 17" descr="testnew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28135">
              <a:off x="1176872" y="2836330"/>
              <a:ext cx="3388179" cy="92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1" name="Line 4"/>
            <p:cNvSpPr>
              <a:spLocks noChangeShapeType="1"/>
            </p:cNvSpPr>
            <p:nvPr/>
          </p:nvSpPr>
          <p:spPr bwMode="auto">
            <a:xfrm flipV="1">
              <a:off x="3944938" y="2483975"/>
              <a:ext cx="1938337" cy="71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2" name="Line 5"/>
            <p:cNvSpPr>
              <a:spLocks noChangeShapeType="1"/>
            </p:cNvSpPr>
            <p:nvPr/>
          </p:nvSpPr>
          <p:spPr bwMode="auto">
            <a:xfrm>
              <a:off x="3949700" y="3203250"/>
              <a:ext cx="552450" cy="1519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3959225" y="3203250"/>
              <a:ext cx="1962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4" name="Line 9"/>
            <p:cNvSpPr>
              <a:spLocks noChangeShapeType="1"/>
            </p:cNvSpPr>
            <p:nvPr/>
          </p:nvSpPr>
          <p:spPr bwMode="auto">
            <a:xfrm>
              <a:off x="3949700" y="3203250"/>
              <a:ext cx="4763" cy="1567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2895941" y="2141538"/>
              <a:ext cx="2115900" cy="2117706"/>
            </a:xfrm>
            <a:prstGeom prst="arc">
              <a:avLst>
                <a:gd name="adj1" fmla="val 20346702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4826" name="Picture 19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49838" y="2935288"/>
              <a:ext cx="127000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7" name="Picture 20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32263" y="3384550"/>
              <a:ext cx="3556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8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88000" y="2279650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9" name="Picture 23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60888" y="4419600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0" name="Picture 24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48063" y="4560888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1" name="Picture 25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45150" y="3278188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Vehicle-2 Frame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20" y="2833629"/>
            <a:ext cx="34671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5" name="Group 29"/>
          <p:cNvGrpSpPr>
            <a:grpSpLocks/>
          </p:cNvGrpSpPr>
          <p:nvPr/>
        </p:nvGrpSpPr>
        <p:grpSpPr bwMode="auto">
          <a:xfrm>
            <a:off x="597267" y="1855052"/>
            <a:ext cx="4624529" cy="3028419"/>
            <a:chOff x="2917296" y="2393950"/>
            <a:chExt cx="3853390" cy="2524656"/>
          </a:xfrm>
        </p:grpSpPr>
        <p:pic>
          <p:nvPicPr>
            <p:cNvPr id="3891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53380">
              <a:off x="3056393" y="2837199"/>
              <a:ext cx="3714293" cy="64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7" name="Line 4"/>
            <p:cNvSpPr>
              <a:spLocks noChangeShapeType="1"/>
            </p:cNvSpPr>
            <p:nvPr/>
          </p:nvSpPr>
          <p:spPr bwMode="auto">
            <a:xfrm flipV="1">
              <a:off x="3056974" y="3329510"/>
              <a:ext cx="1928568" cy="757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8" name="Line 5"/>
            <p:cNvSpPr>
              <a:spLocks noChangeShapeType="1"/>
            </p:cNvSpPr>
            <p:nvPr/>
          </p:nvSpPr>
          <p:spPr bwMode="auto">
            <a:xfrm>
              <a:off x="4988187" y="3323690"/>
              <a:ext cx="604761" cy="1524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6"/>
            <p:cNvSpPr>
              <a:spLocks noChangeShapeType="1"/>
            </p:cNvSpPr>
            <p:nvPr/>
          </p:nvSpPr>
          <p:spPr bwMode="auto">
            <a:xfrm>
              <a:off x="2931047" y="3324219"/>
              <a:ext cx="2052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Line 7"/>
            <p:cNvSpPr>
              <a:spLocks noChangeShapeType="1"/>
            </p:cNvSpPr>
            <p:nvPr/>
          </p:nvSpPr>
          <p:spPr bwMode="auto">
            <a:xfrm>
              <a:off x="4985013" y="3321044"/>
              <a:ext cx="4762" cy="1595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4055221" y="2393950"/>
              <a:ext cx="1866387" cy="1867293"/>
            </a:xfrm>
            <a:prstGeom prst="arc">
              <a:avLst>
                <a:gd name="adj1" fmla="val 9502517"/>
                <a:gd name="adj2" fmla="val 1080000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8922" name="Picture 22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65788" y="4614863"/>
              <a:ext cx="2159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97400" y="4715406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17296" y="293846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52763" y="4132263"/>
              <a:ext cx="177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60800" y="3422650"/>
              <a:ext cx="1524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58316" y="3405188"/>
              <a:ext cx="2667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Frame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38" y="2392224"/>
            <a:ext cx="35687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Inertial Frame to Body Frame Transformation</a:t>
            </a:r>
            <a:endParaRPr lang="en-US" sz="28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"/>
          <a:stretch/>
        </p:blipFill>
        <p:spPr>
          <a:xfrm>
            <a:off x="254000" y="1615425"/>
            <a:ext cx="8636000" cy="3353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90224" y="5299113"/>
                <a:ext cx="2380918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224" y="5299113"/>
                <a:ext cx="2380918" cy="281937"/>
              </a:xfrm>
              <a:prstGeom prst="rect">
                <a:avLst/>
              </a:prstGeom>
              <a:blipFill rotWithShape="0">
                <a:blip r:embed="rId4"/>
                <a:stretch>
                  <a:fillRect t="-2128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8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1" name="Group 36"/>
          <p:cNvGrpSpPr>
            <a:grpSpLocks/>
          </p:cNvGrpSpPr>
          <p:nvPr/>
        </p:nvGrpSpPr>
        <p:grpSpPr bwMode="auto">
          <a:xfrm>
            <a:off x="375788" y="2054086"/>
            <a:ext cx="4895916" cy="2970763"/>
            <a:chOff x="766793" y="994787"/>
            <a:chExt cx="7581870" cy="4601683"/>
          </a:xfrm>
        </p:grpSpPr>
        <p:pic>
          <p:nvPicPr>
            <p:cNvPr id="27" name="Picture 26" descr="testnew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93" y="994787"/>
              <a:ext cx="6297151" cy="3945996"/>
            </a:xfrm>
            <a:prstGeom prst="rect">
              <a:avLst/>
            </a:prstGeom>
            <a:scene3d>
              <a:camera prst="orthographicFront">
                <a:rot lat="0" lon="0" rev="21540000"/>
              </a:camera>
              <a:lightRig rig="threePt" dir="t"/>
            </a:scene3d>
          </p:spPr>
        </p:pic>
        <p:sp>
          <p:nvSpPr>
            <p:cNvPr id="43013" name="Line 3"/>
            <p:cNvSpPr>
              <a:spLocks noChangeShapeType="1"/>
            </p:cNvSpPr>
            <p:nvPr/>
          </p:nvSpPr>
          <p:spPr bwMode="auto">
            <a:xfrm rot="20903680" flipV="1">
              <a:off x="4965953" y="3176359"/>
              <a:ext cx="2490993" cy="492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4" name="Line 4"/>
            <p:cNvSpPr>
              <a:spLocks noChangeShapeType="1"/>
            </p:cNvSpPr>
            <p:nvPr/>
          </p:nvSpPr>
          <p:spPr bwMode="auto">
            <a:xfrm rot="-696320">
              <a:off x="5220044" y="3443659"/>
              <a:ext cx="59794" cy="21463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5" name="Line 5"/>
            <p:cNvSpPr>
              <a:spLocks noChangeShapeType="1"/>
            </p:cNvSpPr>
            <p:nvPr/>
          </p:nvSpPr>
          <p:spPr bwMode="auto">
            <a:xfrm rot="-696320" flipH="1" flipV="1">
              <a:off x="3447140" y="1958952"/>
              <a:ext cx="1398344" cy="1669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6" name="Line 6"/>
            <p:cNvSpPr>
              <a:spLocks noChangeShapeType="1"/>
            </p:cNvSpPr>
            <p:nvPr/>
          </p:nvSpPr>
          <p:spPr bwMode="auto">
            <a:xfrm rot="60887" flipV="1">
              <a:off x="5000075" y="3460562"/>
              <a:ext cx="2429882" cy="3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7" name="Line 7"/>
            <p:cNvSpPr>
              <a:spLocks noChangeShapeType="1"/>
            </p:cNvSpPr>
            <p:nvPr/>
          </p:nvSpPr>
          <p:spPr bwMode="auto">
            <a:xfrm rot="60887">
              <a:off x="4981830" y="3475830"/>
              <a:ext cx="4763" cy="2120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8" name="Line 17"/>
            <p:cNvSpPr>
              <a:spLocks noChangeShapeType="1"/>
            </p:cNvSpPr>
            <p:nvPr/>
          </p:nvSpPr>
          <p:spPr bwMode="auto">
            <a:xfrm>
              <a:off x="5005117" y="3476888"/>
              <a:ext cx="3343546" cy="4327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9" name="Line 19"/>
            <p:cNvSpPr>
              <a:spLocks noChangeShapeType="1"/>
            </p:cNvSpPr>
            <p:nvPr/>
          </p:nvSpPr>
          <p:spPr bwMode="auto">
            <a:xfrm flipV="1">
              <a:off x="7133598" y="3483766"/>
              <a:ext cx="283656" cy="27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0" name="Line 20"/>
            <p:cNvSpPr>
              <a:spLocks noChangeShapeType="1"/>
            </p:cNvSpPr>
            <p:nvPr/>
          </p:nvSpPr>
          <p:spPr bwMode="auto">
            <a:xfrm>
              <a:off x="7426780" y="2936676"/>
              <a:ext cx="0" cy="538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1" name="Line 21"/>
            <p:cNvSpPr>
              <a:spLocks noChangeShapeType="1"/>
            </p:cNvSpPr>
            <p:nvPr/>
          </p:nvSpPr>
          <p:spPr bwMode="auto">
            <a:xfrm flipH="1">
              <a:off x="7182285" y="3485883"/>
              <a:ext cx="66680" cy="666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2" name="Line 22"/>
            <p:cNvSpPr>
              <a:spLocks noChangeShapeType="1"/>
            </p:cNvSpPr>
            <p:nvPr/>
          </p:nvSpPr>
          <p:spPr bwMode="auto">
            <a:xfrm>
              <a:off x="7187049" y="3557313"/>
              <a:ext cx="1428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3" name="Line 23"/>
            <p:cNvSpPr>
              <a:spLocks noChangeShapeType="1"/>
            </p:cNvSpPr>
            <p:nvPr/>
          </p:nvSpPr>
          <p:spPr bwMode="auto">
            <a:xfrm>
              <a:off x="7253729" y="3328741"/>
              <a:ext cx="0" cy="152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4" name="Line 24"/>
            <p:cNvSpPr>
              <a:spLocks noChangeShapeType="1"/>
            </p:cNvSpPr>
            <p:nvPr/>
          </p:nvSpPr>
          <p:spPr bwMode="auto">
            <a:xfrm>
              <a:off x="7253729" y="3323978"/>
              <a:ext cx="17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20843323"/>
                <a:gd name="adj2" fmla="val 13483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0" name="Arc 39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4543047"/>
                <a:gd name="adj2" fmla="val 5409186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pic>
          <p:nvPicPr>
            <p:cNvPr id="43027" name="Picture 28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8348" y="31813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8" name="Picture 29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09780" y="3997618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9" name="Picture 30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86437" y="3320348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0" name="Picture 31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9507" y="5342413"/>
              <a:ext cx="304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1" name="Picture 32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4825" y="5261633"/>
              <a:ext cx="3048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2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49703" y="2574925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3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00331" y="2171655"/>
              <a:ext cx="9017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4" name="Picture 35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0979" y="50185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Frame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83410"/>
            <a:ext cx="3327400" cy="914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20" y="3502991"/>
            <a:ext cx="15367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2653" y="4822266"/>
            <a:ext cx="3739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Stability frame helps us rigorously </a:t>
            </a:r>
          </a:p>
          <a:p>
            <a:r>
              <a:rPr lang="en-US" dirty="0" smtClean="0"/>
              <a:t>define</a:t>
            </a:r>
            <a:r>
              <a:rPr lang="en-US" dirty="0"/>
              <a:t> </a:t>
            </a:r>
            <a:r>
              <a:rPr lang="en-US" dirty="0" smtClean="0"/>
              <a:t>angle of attack and is useful </a:t>
            </a:r>
          </a:p>
          <a:p>
            <a:r>
              <a:rPr lang="en-US" dirty="0" smtClean="0"/>
              <a:t>for analyzing stability of aircraft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809058"/>
            <a:ext cx="4270032" cy="3215128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 smtClean="0"/>
              <a:t>Wind Frame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0" y="1453388"/>
            <a:ext cx="3365500" cy="914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36" y="2602259"/>
            <a:ext cx="16383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" y="4289012"/>
            <a:ext cx="5257751" cy="20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933577"/>
            <a:ext cx="4135469" cy="3113809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 smtClean="0"/>
              <a:t>Wind Frame (continued)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30" y="5155125"/>
            <a:ext cx="71501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28805" y="1399049"/>
            <a:ext cx="376256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Wind frame helps us rigorously </a:t>
            </a:r>
            <a:br>
              <a:rPr lang="en-US" dirty="0" smtClean="0"/>
            </a:br>
            <a:r>
              <a:rPr lang="en-US" dirty="0" smtClean="0"/>
              <a:t>define side-slip angle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Side-slip angle is nominally zero</a:t>
            </a:r>
            <a:br>
              <a:rPr lang="en-US" dirty="0" smtClean="0"/>
            </a:br>
            <a:r>
              <a:rPr lang="en-US" dirty="0" smtClean="0"/>
              <a:t>for tailed aircraft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9272" y="1219572"/>
            <a:ext cx="4308963" cy="3542893"/>
            <a:chOff x="1661761" y="1121834"/>
            <a:chExt cx="5785202" cy="4756679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Airspeed, Wind Speed, Ground Speed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10323" y="1730091"/>
            <a:ext cx="18697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a/c </a:t>
            </a:r>
            <a:r>
              <a:rPr lang="en-US" sz="1200" dirty="0" err="1" smtClean="0"/>
              <a:t>wrt</a:t>
            </a:r>
            <a:r>
              <a:rPr lang="en-US" sz="1200" dirty="0" smtClean="0"/>
              <a:t> to inertial frame</a:t>
            </a:r>
          </a:p>
          <a:p>
            <a:r>
              <a:rPr lang="en-US" sz="1200" dirty="0" smtClean="0"/>
              <a:t>expressed in body frame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699685" y="2325192"/>
            <a:ext cx="1869773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wind </a:t>
            </a:r>
            <a:r>
              <a:rPr lang="en-US" sz="1200" dirty="0" err="1" smtClean="0"/>
              <a:t>wrt</a:t>
            </a:r>
            <a:r>
              <a:rPr lang="en-US" sz="1200" dirty="0" smtClean="0"/>
              <a:t> to inertial frame</a:t>
            </a:r>
          </a:p>
          <a:p>
            <a:r>
              <a:rPr lang="en-US" sz="1200" dirty="0" smtClean="0"/>
              <a:t>expressed in body frame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2563874" y="5307263"/>
            <a:ext cx="1869773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a/c </a:t>
            </a:r>
            <a:r>
              <a:rPr lang="en-US" sz="1200" dirty="0" err="1" smtClean="0"/>
              <a:t>wrt</a:t>
            </a:r>
            <a:r>
              <a:rPr lang="en-US" sz="1200" dirty="0" smtClean="0"/>
              <a:t> to surrounding air</a:t>
            </a:r>
          </a:p>
          <a:p>
            <a:r>
              <a:rPr lang="en-US" sz="1200" dirty="0" smtClean="0"/>
              <a:t>expressed in body frame</a:t>
            </a:r>
            <a:endParaRPr lang="en-US" sz="1200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6461402" y="1960924"/>
            <a:ext cx="248921" cy="1069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4" idx="1"/>
          </p:cNvCxnSpPr>
          <p:nvPr/>
        </p:nvCxnSpPr>
        <p:spPr>
          <a:xfrm flipH="1">
            <a:off x="6432108" y="2556025"/>
            <a:ext cx="267577" cy="3600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6" idx="3"/>
          </p:cNvCxnSpPr>
          <p:nvPr/>
        </p:nvCxnSpPr>
        <p:spPr>
          <a:xfrm flipV="1">
            <a:off x="4433647" y="5537636"/>
            <a:ext cx="322388" cy="4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25" y="1388160"/>
            <a:ext cx="4094684" cy="4669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646"/>
            <a:ext cx="8229600" cy="726831"/>
          </a:xfrm>
        </p:spPr>
        <p:txBody>
          <a:bodyPr/>
          <a:lstStyle/>
          <a:p>
            <a:r>
              <a:rPr lang="en-US" sz="3200" dirty="0" smtClean="0"/>
              <a:t>Airspeed, Angle of Attack, Sideslip Angle</a:t>
            </a:r>
            <a:endParaRPr lang="en-US" sz="32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3" y="987048"/>
            <a:ext cx="6083300" cy="193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4" y="3128936"/>
            <a:ext cx="2806700" cy="914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75" y="4358287"/>
            <a:ext cx="3314700" cy="1917700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700498" y="3513525"/>
            <a:ext cx="3337570" cy="2513029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503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Freeform 8"/>
          <p:cNvSpPr>
            <a:spLocks/>
          </p:cNvSpPr>
          <p:nvPr/>
        </p:nvSpPr>
        <p:spPr bwMode="auto">
          <a:xfrm>
            <a:off x="3979589" y="5213835"/>
            <a:ext cx="4498699" cy="624617"/>
          </a:xfrm>
          <a:custGeom>
            <a:avLst/>
            <a:gdLst>
              <a:gd name="T0" fmla="*/ 0 w 1992"/>
              <a:gd name="T1" fmla="*/ 2147483647 h 311"/>
              <a:gd name="T2" fmla="*/ 2147483647 w 1992"/>
              <a:gd name="T3" fmla="*/ 2147483647 h 311"/>
              <a:gd name="T4" fmla="*/ 2147483647 w 1992"/>
              <a:gd name="T5" fmla="*/ 2147483647 h 311"/>
              <a:gd name="T6" fmla="*/ 2147483647 w 1992"/>
              <a:gd name="T7" fmla="*/ 2147483647 h 311"/>
              <a:gd name="T8" fmla="*/ 2147483647 w 1992"/>
              <a:gd name="T9" fmla="*/ 2147483647 h 311"/>
              <a:gd name="T10" fmla="*/ 2147483647 w 1992"/>
              <a:gd name="T11" fmla="*/ 0 h 3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92"/>
              <a:gd name="T19" fmla="*/ 0 h 311"/>
              <a:gd name="T20" fmla="*/ 1992 w 1992"/>
              <a:gd name="T21" fmla="*/ 311 h 3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92" h="311">
                <a:moveTo>
                  <a:pt x="0" y="304"/>
                </a:moveTo>
                <a:cubicBezTo>
                  <a:pt x="31" y="281"/>
                  <a:pt x="63" y="259"/>
                  <a:pt x="120" y="240"/>
                </a:cubicBezTo>
                <a:cubicBezTo>
                  <a:pt x="177" y="221"/>
                  <a:pt x="251" y="193"/>
                  <a:pt x="344" y="192"/>
                </a:cubicBezTo>
                <a:cubicBezTo>
                  <a:pt x="437" y="191"/>
                  <a:pt x="495" y="219"/>
                  <a:pt x="680" y="232"/>
                </a:cubicBezTo>
                <a:cubicBezTo>
                  <a:pt x="865" y="245"/>
                  <a:pt x="1237" y="311"/>
                  <a:pt x="1456" y="272"/>
                </a:cubicBezTo>
                <a:cubicBezTo>
                  <a:pt x="1675" y="233"/>
                  <a:pt x="1903" y="45"/>
                  <a:pt x="1992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Line 9"/>
          <p:cNvSpPr>
            <a:spLocks noChangeShapeType="1"/>
          </p:cNvSpPr>
          <p:nvPr/>
        </p:nvSpPr>
        <p:spPr bwMode="auto">
          <a:xfrm>
            <a:off x="4485693" y="2466231"/>
            <a:ext cx="0" cy="314125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Text Box 15"/>
          <p:cNvSpPr txBox="1">
            <a:spLocks noChangeArrowheads="1"/>
          </p:cNvSpPr>
          <p:nvPr/>
        </p:nvSpPr>
        <p:spPr bwMode="auto">
          <a:xfrm>
            <a:off x="4232641" y="5838451"/>
            <a:ext cx="3344147" cy="38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Flight path projected </a:t>
            </a:r>
            <a:r>
              <a:rPr lang="en-US" sz="1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onto </a:t>
            </a: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ground</a:t>
            </a:r>
          </a:p>
        </p:txBody>
      </p:sp>
      <p:sp>
        <p:nvSpPr>
          <p:cNvPr id="27661" name="Line 20"/>
          <p:cNvSpPr>
            <a:spLocks noChangeShapeType="1"/>
          </p:cNvSpPr>
          <p:nvPr/>
        </p:nvSpPr>
        <p:spPr bwMode="auto">
          <a:xfrm flipV="1">
            <a:off x="4470472" y="2185063"/>
            <a:ext cx="1711097" cy="281166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27664" name="Line 24"/>
          <p:cNvSpPr>
            <a:spLocks noChangeShapeType="1"/>
          </p:cNvSpPr>
          <p:nvPr/>
        </p:nvSpPr>
        <p:spPr bwMode="auto">
          <a:xfrm flipH="1" flipV="1">
            <a:off x="6177552" y="1486164"/>
            <a:ext cx="4017" cy="698899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43" name="Arc 42"/>
          <p:cNvSpPr/>
          <p:nvPr/>
        </p:nvSpPr>
        <p:spPr bwMode="auto">
          <a:xfrm>
            <a:off x="3217274" y="1454031"/>
            <a:ext cx="2112763" cy="1807497"/>
          </a:xfrm>
          <a:prstGeom prst="arc">
            <a:avLst>
              <a:gd name="adj1" fmla="val 20453355"/>
              <a:gd name="adj2" fmla="val 21516076"/>
            </a:avLst>
          </a:prstGeom>
          <a:ln w="12700" cap="flat" cmpd="sng" algn="ctr">
            <a:solidFill>
              <a:schemeClr val="tx1"/>
            </a:solidFill>
            <a:prstDash val="solid"/>
            <a:round/>
            <a:headEnd type="triangle" w="sm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923761" y="3791727"/>
            <a:ext cx="992115" cy="4277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>
            <a:off x="923761" y="4219502"/>
            <a:ext cx="1024248" cy="24702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rot="16200000" flipH="1">
            <a:off x="472892" y="4670371"/>
            <a:ext cx="905756" cy="40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080218" y="4145356"/>
            <a:ext cx="168020" cy="112472"/>
            <a:chOff x="2248438" y="2870200"/>
            <a:chExt cx="132812" cy="88900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2248590" y="2901820"/>
              <a:ext cx="133349" cy="5714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250178" y="2870071"/>
              <a:ext cx="131761" cy="3174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21753" y="4258831"/>
            <a:ext cx="165818" cy="194816"/>
            <a:chOff x="1989829" y="2864644"/>
            <a:chExt cx="131071" cy="15398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989829" y="2984363"/>
              <a:ext cx="131761" cy="3174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042218" y="2941503"/>
              <a:ext cx="153981" cy="1588"/>
            </a:xfrm>
            <a:prstGeom prst="line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/>
          <p:cNvCxnSpPr/>
          <p:nvPr/>
        </p:nvCxnSpPr>
        <p:spPr bwMode="auto">
          <a:xfrm flipV="1">
            <a:off x="4482522" y="5101158"/>
            <a:ext cx="1217048" cy="5241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65" name="Line 9"/>
          <p:cNvSpPr>
            <a:spLocks noChangeShapeType="1"/>
          </p:cNvSpPr>
          <p:nvPr/>
        </p:nvSpPr>
        <p:spPr bwMode="auto">
          <a:xfrm>
            <a:off x="6180738" y="2193185"/>
            <a:ext cx="0" cy="314115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Line 20"/>
          <p:cNvSpPr>
            <a:spLocks noChangeShapeType="1"/>
          </p:cNvSpPr>
          <p:nvPr/>
        </p:nvSpPr>
        <p:spPr bwMode="auto">
          <a:xfrm flipV="1">
            <a:off x="4477660" y="5342373"/>
            <a:ext cx="1711112" cy="28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rc 62"/>
          <p:cNvSpPr/>
          <p:nvPr/>
        </p:nvSpPr>
        <p:spPr bwMode="auto">
          <a:xfrm>
            <a:off x="3643040" y="5044925"/>
            <a:ext cx="2112763" cy="996132"/>
          </a:xfrm>
          <a:prstGeom prst="arc">
            <a:avLst>
              <a:gd name="adj1" fmla="val 20192639"/>
              <a:gd name="adj2" fmla="val 21181920"/>
            </a:avLst>
          </a:prstGeom>
          <a:ln w="12700" cap="flat" cmpd="sng" algn="ctr">
            <a:solidFill>
              <a:schemeClr val="tx1"/>
            </a:solidFill>
            <a:prstDash val="solid"/>
            <a:round/>
            <a:headEnd type="non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672" name="Text Box 15"/>
          <p:cNvSpPr txBox="1">
            <a:spLocks noChangeArrowheads="1"/>
          </p:cNvSpPr>
          <p:nvPr/>
        </p:nvSpPr>
        <p:spPr bwMode="auto">
          <a:xfrm>
            <a:off x="6289189" y="4263857"/>
            <a:ext cx="2326476" cy="66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horizontal component</a:t>
            </a:r>
          </a:p>
          <a:p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of groundspeed vector</a:t>
            </a:r>
          </a:p>
        </p:txBody>
      </p:sp>
      <p:sp>
        <p:nvSpPr>
          <p:cNvPr id="69" name="Arc 68"/>
          <p:cNvSpPr/>
          <p:nvPr/>
        </p:nvSpPr>
        <p:spPr bwMode="auto">
          <a:xfrm>
            <a:off x="6004836" y="4546859"/>
            <a:ext cx="779232" cy="1654864"/>
          </a:xfrm>
          <a:prstGeom prst="arc">
            <a:avLst>
              <a:gd name="adj1" fmla="val 11003695"/>
              <a:gd name="adj2" fmla="val 16071733"/>
            </a:avLst>
          </a:prstGeom>
          <a:ln w="12700" cap="flat" cmpd="sng" algn="ctr">
            <a:solidFill>
              <a:schemeClr val="tx1"/>
            </a:solidFill>
            <a:prstDash val="solid"/>
            <a:round/>
            <a:headEnd type="triangle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 bwMode="auto">
          <a:xfrm>
            <a:off x="5771870" y="0"/>
            <a:ext cx="1204998" cy="4474559"/>
          </a:xfrm>
          <a:prstGeom prst="arc">
            <a:avLst>
              <a:gd name="adj1" fmla="val 5429033"/>
              <a:gd name="adj2" fmla="val 10585019"/>
            </a:avLst>
          </a:prstGeom>
          <a:ln w="12700" cap="flat" cmpd="sng" algn="ctr">
            <a:solidFill>
              <a:schemeClr val="tx1"/>
            </a:solidFill>
            <a:prstDash val="solid"/>
            <a:round/>
            <a:headEnd type="non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53" y="4836059"/>
            <a:ext cx="192800" cy="2410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686" y="5125258"/>
            <a:ext cx="192800" cy="192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85" y="5213625"/>
            <a:ext cx="883665" cy="273133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453" y="2024397"/>
            <a:ext cx="176733" cy="192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185" y="1686997"/>
            <a:ext cx="1333531" cy="337399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020" y="1421898"/>
            <a:ext cx="353466" cy="273133"/>
          </a:xfrm>
          <a:prstGeom prst="rect">
            <a:avLst/>
          </a:prstGeom>
        </p:spPr>
      </p:pic>
      <p:sp>
        <p:nvSpPr>
          <p:cNvPr id="27657" name="Line 19"/>
          <p:cNvSpPr>
            <a:spLocks noChangeShapeType="1"/>
          </p:cNvSpPr>
          <p:nvPr/>
        </p:nvSpPr>
        <p:spPr bwMode="auto">
          <a:xfrm flipV="1">
            <a:off x="4469624" y="1486224"/>
            <a:ext cx="1703080" cy="98010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 descr="shadow 3D top rear right climbing.tif"/>
          <p:cNvPicPr>
            <a:picLocks noChangeAspect="1"/>
          </p:cNvPicPr>
          <p:nvPr/>
        </p:nvPicPr>
        <p:blipFill>
          <a:blip r:embed="rId9"/>
          <a:srcRect l="7975" t="13426" r="4872" b="16204"/>
          <a:stretch>
            <a:fillRect/>
          </a:stretch>
        </p:blipFill>
        <p:spPr>
          <a:xfrm rot="188537">
            <a:off x="2735968" y="2112901"/>
            <a:ext cx="2551014" cy="154483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48" y="4969756"/>
            <a:ext cx="1092532" cy="30526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7" y="4508947"/>
            <a:ext cx="915799" cy="30526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27" y="3761686"/>
            <a:ext cx="1044332" cy="305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and Flight Path Angles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9" y="1746506"/>
            <a:ext cx="1701800" cy="241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9" y="1355707"/>
            <a:ext cx="2146300" cy="241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086" y="1270101"/>
            <a:ext cx="2355540" cy="8033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Frames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62221"/>
            <a:ext cx="8229600" cy="5054600"/>
          </a:xfrm>
        </p:spPr>
        <p:txBody>
          <a:bodyPr/>
          <a:lstStyle/>
          <a:p>
            <a:r>
              <a:rPr lang="en-US" sz="2400" dirty="0" smtClean="0"/>
              <a:t>In guidance and control of aircraft, reference frames used </a:t>
            </a:r>
            <a:r>
              <a:rPr lang="en-US" sz="2400" i="1" dirty="0" smtClean="0"/>
              <a:t>a lot</a:t>
            </a:r>
          </a:p>
          <a:p>
            <a:r>
              <a:rPr lang="en-US" sz="2400" dirty="0" smtClean="0"/>
              <a:t>Describe relative position and orientation of objects</a:t>
            </a:r>
          </a:p>
          <a:p>
            <a:pPr lvl="1"/>
            <a:r>
              <a:rPr lang="en-US" sz="2000" dirty="0" smtClean="0"/>
              <a:t>Aircraft relative to direction of wind</a:t>
            </a:r>
          </a:p>
          <a:p>
            <a:pPr lvl="1"/>
            <a:r>
              <a:rPr lang="en-US" sz="2000" dirty="0" smtClean="0"/>
              <a:t>Camera relative to aircraft</a:t>
            </a:r>
          </a:p>
          <a:p>
            <a:pPr lvl="1"/>
            <a:r>
              <a:rPr lang="en-US" sz="2000" dirty="0" smtClean="0"/>
              <a:t>Aircraft relative to inertial frame</a:t>
            </a:r>
          </a:p>
          <a:p>
            <a:r>
              <a:rPr lang="en-US" sz="2400" dirty="0" smtClean="0"/>
              <a:t>Some things most easily calculated or described in certain reference frames</a:t>
            </a:r>
          </a:p>
          <a:p>
            <a:pPr lvl="1"/>
            <a:r>
              <a:rPr lang="en-US" sz="2000" dirty="0" smtClean="0"/>
              <a:t>Newton’s law</a:t>
            </a:r>
          </a:p>
          <a:p>
            <a:pPr lvl="1"/>
            <a:r>
              <a:rPr lang="en-US" sz="2000" dirty="0" smtClean="0"/>
              <a:t>Aircraft attitude</a:t>
            </a:r>
          </a:p>
          <a:p>
            <a:pPr lvl="1"/>
            <a:r>
              <a:rPr lang="en-US" sz="2000" dirty="0" smtClean="0"/>
              <a:t>Aerodynamic forces/torques</a:t>
            </a:r>
          </a:p>
          <a:p>
            <a:pPr lvl="1"/>
            <a:r>
              <a:rPr lang="en-US" sz="2000" dirty="0" smtClean="0"/>
              <a:t>Accelerometers, rate gyros</a:t>
            </a:r>
          </a:p>
          <a:p>
            <a:pPr lvl="1"/>
            <a:r>
              <a:rPr lang="en-US" sz="2000" dirty="0" smtClean="0"/>
              <a:t>GPS</a:t>
            </a:r>
          </a:p>
          <a:p>
            <a:pPr lvl="1"/>
            <a:r>
              <a:rPr lang="en-US" sz="2000" dirty="0" smtClean="0"/>
              <a:t>Mission requirements</a:t>
            </a:r>
          </a:p>
          <a:p>
            <a:pPr lvl="1"/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575969" y="4457752"/>
            <a:ext cx="30455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know how to transform</a:t>
            </a:r>
          </a:p>
          <a:p>
            <a:r>
              <a:rPr lang="en-US" dirty="0" smtClean="0"/>
              <a:t>between different reference</a:t>
            </a:r>
          </a:p>
          <a:p>
            <a:r>
              <a:rPr lang="en-US" dirty="0" smtClean="0"/>
              <a:t>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404727" y="753447"/>
            <a:ext cx="7804151" cy="7342188"/>
            <a:chOff x="-357188" y="327025"/>
            <a:chExt cx="7804151" cy="7342188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1181100" y="3230563"/>
              <a:ext cx="24399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5400000" flipH="1" flipV="1">
              <a:off x="2092325" y="3243263"/>
              <a:ext cx="1747838" cy="72866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 flipH="1" flipV="1">
              <a:off x="1981200" y="1401763"/>
              <a:ext cx="8397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rot="5400000" flipH="1" flipV="1">
              <a:off x="3317875" y="1679575"/>
              <a:ext cx="741363" cy="309563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/>
            <p:cNvSpPr/>
            <p:nvPr/>
          </p:nvSpPr>
          <p:spPr bwMode="auto">
            <a:xfrm>
              <a:off x="1298575" y="3787775"/>
              <a:ext cx="2197100" cy="2197100"/>
            </a:xfrm>
            <a:prstGeom prst="arc">
              <a:avLst>
                <a:gd name="adj1" fmla="val 16200000"/>
                <a:gd name="adj2" fmla="val 1764056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Arc 36"/>
            <p:cNvSpPr/>
            <p:nvPr/>
          </p:nvSpPr>
          <p:spPr bwMode="auto">
            <a:xfrm>
              <a:off x="739775" y="3267075"/>
              <a:ext cx="3327400" cy="3327400"/>
            </a:xfrm>
            <a:prstGeom prst="arc">
              <a:avLst>
                <a:gd name="adj1" fmla="val 17604055"/>
                <a:gd name="adj2" fmla="val 1820124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231775" y="2708275"/>
              <a:ext cx="4368800" cy="4368800"/>
            </a:xfrm>
            <a:prstGeom prst="arc">
              <a:avLst>
                <a:gd name="adj1" fmla="val 17588851"/>
                <a:gd name="adj2" fmla="val 1933985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-357188" y="2162175"/>
              <a:ext cx="5508626" cy="5507038"/>
            </a:xfrm>
            <a:prstGeom prst="arc">
              <a:avLst>
                <a:gd name="adj1" fmla="val 16200000"/>
                <a:gd name="adj2" fmla="val 19357835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7" name="TextBox 57"/>
            <p:cNvSpPr txBox="1">
              <a:spLocks noChangeArrowheads="1"/>
            </p:cNvSpPr>
            <p:nvPr/>
          </p:nvSpPr>
          <p:spPr bwMode="auto">
            <a:xfrm>
              <a:off x="2066646" y="327025"/>
              <a:ext cx="688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n</a:t>
              </a:r>
              <a:r>
                <a:rPr lang="en-US" sz="1600" i="1" dirty="0" smtClean="0">
                  <a:latin typeface="Calibri" charset="0"/>
                  <a:ea typeface="Calibri" charset="0"/>
                  <a:cs typeface="Calibri" charset="0"/>
                </a:rPr>
                <a:t>orth</a:t>
              </a:r>
              <a:endParaRPr lang="en-US" sz="1600" i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4670426" y="939800"/>
              <a:ext cx="449262" cy="158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 bwMode="auto">
            <a:xfrm>
              <a:off x="4475163" y="858838"/>
              <a:ext cx="855662" cy="854075"/>
            </a:xfrm>
            <a:prstGeom prst="arc">
              <a:avLst>
                <a:gd name="adj1" fmla="val 16200000"/>
                <a:gd name="adj2" fmla="val 271156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766" y="3655484"/>
              <a:ext cx="177800" cy="2413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266017"/>
              <a:ext cx="177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33" y="2061633"/>
              <a:ext cx="177800" cy="1778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67" y="2713565"/>
              <a:ext cx="279400" cy="1778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17" y="690033"/>
              <a:ext cx="3175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692149"/>
              <a:ext cx="177800" cy="2413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1168401"/>
              <a:ext cx="190500" cy="2540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Triangle</a:t>
            </a:r>
            <a:endParaRPr lang="en-US" dirty="0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92" y="3993600"/>
            <a:ext cx="2095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92" y="2126444"/>
            <a:ext cx="17018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92" y="2593233"/>
            <a:ext cx="18796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92" y="3060022"/>
            <a:ext cx="1892300" cy="2413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92" y="3526811"/>
            <a:ext cx="1587500" cy="24130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567290" y="1986560"/>
            <a:ext cx="2355540" cy="242079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66" y="4865530"/>
            <a:ext cx="123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69004" y="563376"/>
            <a:ext cx="8274653" cy="5507038"/>
            <a:chOff x="341245" y="1661270"/>
            <a:chExt cx="8274653" cy="5507038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528970" y="3308851"/>
              <a:ext cx="1271703" cy="850514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7492312" y="2761259"/>
              <a:ext cx="1123586" cy="7933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915242" y="2784561"/>
              <a:ext cx="722183" cy="45803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 bwMode="auto"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9" name="Arc 8"/>
            <p:cNvSpPr/>
            <p:nvPr/>
          </p:nvSpPr>
          <p:spPr bwMode="auto"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0" name="Arc 9"/>
            <p:cNvSpPr/>
            <p:nvPr/>
          </p:nvSpPr>
          <p:spPr bwMode="auto"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1" name="Arc 10"/>
            <p:cNvSpPr/>
            <p:nvPr/>
          </p:nvSpPr>
          <p:spPr bwMode="auto"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3163562" y="2761259"/>
              <a:ext cx="4352054" cy="162433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1697781" flipV="1">
              <a:off x="3686280" y="2311947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542244" y="4407678"/>
              <a:ext cx="3181028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</p:spPr>
        </p:pic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</p:spPr>
        </p:pic>
        <p:pic>
          <p:nvPicPr>
            <p:cNvPr id="59" name="Picture 17" descr="testnew2.png"/>
            <p:cNvPicPr>
              <a:picLocks noChangeAspect="1"/>
            </p:cNvPicPr>
            <p:nvPr/>
          </p:nvPicPr>
          <p:blipFill>
            <a:blip r:embed="rId10">
              <a:alphaModFix amt="78000"/>
            </a:blip>
            <a:srcRect/>
            <a:stretch>
              <a:fillRect/>
            </a:stretch>
          </p:blipFill>
          <p:spPr bwMode="auto">
            <a:xfrm rot="19727729">
              <a:off x="1975575" y="4314611"/>
              <a:ext cx="1506671" cy="410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Triangle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05205" y="3864573"/>
            <a:ext cx="4504833" cy="16717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7" y="4775209"/>
            <a:ext cx="21463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7" y="5155153"/>
            <a:ext cx="4165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7" y="4015319"/>
            <a:ext cx="15113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7" y="4395264"/>
            <a:ext cx="1981200" cy="2413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65" y="5806486"/>
            <a:ext cx="1193800" cy="24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wind speed and sideslip are zero…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2" y="1489295"/>
            <a:ext cx="8318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40"/>
            <a:ext cx="8229600" cy="726831"/>
          </a:xfrm>
        </p:spPr>
        <p:txBody>
          <a:bodyPr/>
          <a:lstStyle/>
          <a:p>
            <a:r>
              <a:rPr lang="en-US" dirty="0" smtClean="0"/>
              <a:t>Equation of Coriolis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5039573" y="977606"/>
            <a:ext cx="3807698" cy="3436936"/>
            <a:chOff x="1647825" y="2497139"/>
            <a:chExt cx="3807698" cy="3436936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>
              <a:off x="2114550" y="5553075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2114550" y="4662488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H="1">
              <a:off x="1647825" y="5553075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20814058">
              <a:off x="4417298" y="3550457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20814058" flipV="1">
              <a:off x="4330426" y="2789044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rot="20814058" flipH="1">
              <a:off x="4013326" y="3716038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432299" y="2497139"/>
              <a:ext cx="283633" cy="1169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432299" y="3667125"/>
              <a:ext cx="452967" cy="5737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2124075" y="4238625"/>
              <a:ext cx="2752725" cy="1304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51388" y="3889906"/>
              <a:ext cx="127000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1975" y="5311775"/>
              <a:ext cx="242888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4788" y="3435350"/>
              <a:ext cx="26352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6883" y="2702454"/>
              <a:ext cx="444500" cy="215900"/>
            </a:xfrm>
            <a:prstGeom prst="rect">
              <a:avLst/>
            </a:prstGeom>
          </p:spPr>
        </p:pic>
      </p:grp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0" y="1257409"/>
            <a:ext cx="7873492" cy="47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Covered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Section 1 of note “Quadrotor Dynamics and Control”</a:t>
            </a:r>
          </a:p>
          <a:p>
            <a:r>
              <a:rPr lang="en-US" dirty="0" smtClean="0"/>
              <a:t>Chapter 2 of book “Small Unmanned Aircraft”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086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38"/>
          <p:cNvGrpSpPr>
            <a:grpSpLocks/>
          </p:cNvGrpSpPr>
          <p:nvPr/>
        </p:nvGrpSpPr>
        <p:grpSpPr bwMode="auto">
          <a:xfrm>
            <a:off x="0" y="1247808"/>
            <a:ext cx="3954494" cy="4120573"/>
            <a:chOff x="1739900" y="1511300"/>
            <a:chExt cx="5594350" cy="5829300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-1306662">
              <a:off x="3447623" y="4115458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2998730" y="1799407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3576638" y="4772025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3576638" y="167640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18325" y="3940175"/>
              <a:ext cx="165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 flipV="1">
              <a:off x="3575050" y="2444749"/>
              <a:ext cx="2032000" cy="23304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0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7212" y="3195835"/>
              <a:ext cx="214312" cy="24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1" name="Line 12"/>
            <p:cNvSpPr>
              <a:spLocks noChangeShapeType="1"/>
            </p:cNvSpPr>
            <p:nvPr/>
          </p:nvSpPr>
          <p:spPr bwMode="auto">
            <a:xfrm>
              <a:off x="5601281" y="2462213"/>
              <a:ext cx="0" cy="2303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13"/>
            <p:cNvSpPr>
              <a:spLocks noChangeShapeType="1"/>
            </p:cNvSpPr>
            <p:nvPr/>
          </p:nvSpPr>
          <p:spPr bwMode="auto">
            <a:xfrm>
              <a:off x="5610225" y="2462213"/>
              <a:ext cx="544513" cy="128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14"/>
            <p:cNvSpPr>
              <a:spLocks noChangeShapeType="1"/>
            </p:cNvSpPr>
            <p:nvPr/>
          </p:nvSpPr>
          <p:spPr bwMode="auto">
            <a:xfrm flipH="1">
              <a:off x="3587750" y="2444750"/>
              <a:ext cx="2022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5"/>
            <p:cNvSpPr>
              <a:spLocks noChangeShapeType="1"/>
            </p:cNvSpPr>
            <p:nvPr/>
          </p:nvSpPr>
          <p:spPr bwMode="auto">
            <a:xfrm flipH="1">
              <a:off x="3089275" y="2447925"/>
              <a:ext cx="2514600" cy="112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067550" y="4914900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31000" y="2997200"/>
              <a:ext cx="254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66614" y="1899812"/>
              <a:ext cx="292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29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83892" y="1511300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9" name="Picture 30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79750" y="21971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0" name="Picture 31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59050" y="33782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1" name="Picture 32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057900" y="37719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2" name="Picture 33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72100" y="48387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3" name="Picture 34" descr="latex-image-1.pdf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552700" y="4876800"/>
              <a:ext cx="1193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>
            <a:xfrm>
              <a:off x="1739900" y="2209800"/>
              <a:ext cx="5130800" cy="5130800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 smtClean="0"/>
              <a:t>Rotation of Reference Frame</a:t>
            </a:r>
            <a:endParaRPr lang="en-US" sz="36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0" y="1840973"/>
            <a:ext cx="2260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0" y="2505431"/>
            <a:ext cx="2247900" cy="304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71" y="3253996"/>
            <a:ext cx="39497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53" y="3990252"/>
            <a:ext cx="4749800" cy="850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61" y="5501922"/>
            <a:ext cx="10668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76" y="5222522"/>
            <a:ext cx="2578100" cy="825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08" y="5552722"/>
            <a:ext cx="584200" cy="165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73" y="6044506"/>
            <a:ext cx="2273300" cy="24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 smtClean="0"/>
              <a:t>Rotation of Reference Frame</a:t>
            </a:r>
            <a:endParaRPr lang="en-US" sz="36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7" y="1295014"/>
            <a:ext cx="51816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Formula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851" y="1016478"/>
            <a:ext cx="4258911" cy="416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235" y="5291638"/>
            <a:ext cx="3820527" cy="7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3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Formula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79" y="1126738"/>
            <a:ext cx="3714544" cy="36325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32" y="1354086"/>
            <a:ext cx="2328414" cy="610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023" y="2473404"/>
            <a:ext cx="3684172" cy="1178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886" y="4014529"/>
            <a:ext cx="3667309" cy="1253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53" y="5548809"/>
            <a:ext cx="8513551" cy="7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Formula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31" y="1064275"/>
            <a:ext cx="3598737" cy="2656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17" y="3720419"/>
            <a:ext cx="6181448" cy="29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30080" y="1450843"/>
            <a:ext cx="5795491" cy="3946820"/>
            <a:chOff x="1489874" y="1989138"/>
            <a:chExt cx="5795491" cy="3946820"/>
          </a:xfrm>
        </p:grpSpPr>
        <p:sp>
          <p:nvSpPr>
            <p:cNvPr id="30738" name="Line 6"/>
            <p:cNvSpPr>
              <a:spLocks noChangeShapeType="1"/>
            </p:cNvSpPr>
            <p:nvPr/>
          </p:nvSpPr>
          <p:spPr bwMode="auto">
            <a:xfrm>
              <a:off x="1741488" y="4971525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9" name="Line 7"/>
            <p:cNvSpPr>
              <a:spLocks noChangeShapeType="1"/>
            </p:cNvSpPr>
            <p:nvPr/>
          </p:nvSpPr>
          <p:spPr bwMode="auto">
            <a:xfrm>
              <a:off x="1741488" y="4971525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40" name="Line 5"/>
            <p:cNvSpPr>
              <a:spLocks noChangeShapeType="1"/>
            </p:cNvSpPr>
            <p:nvPr/>
          </p:nvSpPr>
          <p:spPr bwMode="auto">
            <a:xfrm flipV="1">
              <a:off x="1741488" y="4463529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5" name="Line 6"/>
            <p:cNvSpPr>
              <a:spLocks noChangeShapeType="1"/>
            </p:cNvSpPr>
            <p:nvPr/>
          </p:nvSpPr>
          <p:spPr bwMode="auto">
            <a:xfrm>
              <a:off x="5195887" y="2871508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6" name="Line 7"/>
            <p:cNvSpPr>
              <a:spLocks noChangeShapeType="1"/>
            </p:cNvSpPr>
            <p:nvPr/>
          </p:nvSpPr>
          <p:spPr bwMode="auto">
            <a:xfrm>
              <a:off x="5195887" y="2871508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7" name="Line 5"/>
            <p:cNvSpPr>
              <a:spLocks noChangeShapeType="1"/>
            </p:cNvSpPr>
            <p:nvPr/>
          </p:nvSpPr>
          <p:spPr bwMode="auto">
            <a:xfrm flipV="1">
              <a:off x="5195887" y="2363512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323" y="2954817"/>
              <a:ext cx="6477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91" y="2414933"/>
              <a:ext cx="7493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865" y="3626012"/>
              <a:ext cx="19685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11" y="5050625"/>
              <a:ext cx="635000" cy="2159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779" y="4499327"/>
              <a:ext cx="723900" cy="2159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106" y="5720058"/>
              <a:ext cx="1943100" cy="2159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510" y="3136637"/>
              <a:ext cx="2540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874" y="4882627"/>
              <a:ext cx="190500" cy="177800"/>
            </a:xfrm>
            <a:prstGeom prst="rect">
              <a:avLst/>
            </a:prstGeom>
          </p:spPr>
        </p:pic>
        <p:pic>
          <p:nvPicPr>
            <p:cNvPr id="30734" name="Picture 18" descr="testnew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240617" y="1989138"/>
              <a:ext cx="2667522" cy="1490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Frame and Vehicle Frame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0" y="3714799"/>
            <a:ext cx="30988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090"/>
            <a:ext cx="8229600" cy="5005073"/>
          </a:xfrm>
        </p:spPr>
        <p:txBody>
          <a:bodyPr/>
          <a:lstStyle/>
          <a:p>
            <a:r>
              <a:rPr lang="en-US" dirty="0" smtClean="0"/>
              <a:t>Need way to describe attitude of aircraft</a:t>
            </a:r>
          </a:p>
          <a:p>
            <a:r>
              <a:rPr lang="en-US" dirty="0" smtClean="0"/>
              <a:t>Common approach: Euler angles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Pro: Intuitive</a:t>
            </a:r>
          </a:p>
          <a:p>
            <a:r>
              <a:rPr lang="en-US" dirty="0" smtClean="0"/>
              <a:t>Con: Mathematical singularity</a:t>
            </a:r>
          </a:p>
          <a:p>
            <a:pPr lvl="1"/>
            <a:r>
              <a:rPr lang="en-US" dirty="0" smtClean="0"/>
              <a:t>Quaternions are alternative for overcoming singularity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54" y="2468692"/>
            <a:ext cx="2371095" cy="17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i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5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b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61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42280</TotalTime>
  <Words>2467</Words>
  <Application>Microsoft Office PowerPoint</Application>
  <PresentationFormat>On-screen Show (4:3)</PresentationFormat>
  <Paragraphs>390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Default Design</vt:lpstr>
      <vt:lpstr>Week 1 Class 2</vt:lpstr>
      <vt:lpstr>Reference Frames</vt:lpstr>
      <vt:lpstr>Rotation of Reference Frame</vt:lpstr>
      <vt:lpstr>Rotation of Reference Frame</vt:lpstr>
      <vt:lpstr>Rotation Formula</vt:lpstr>
      <vt:lpstr>Rotation Formula</vt:lpstr>
      <vt:lpstr>Rotation Formula</vt:lpstr>
      <vt:lpstr>Inertial Frame and Vehicle Frame</vt:lpstr>
      <vt:lpstr>Euler Angles</vt:lpstr>
      <vt:lpstr>Vehicle-1 Frame</vt:lpstr>
      <vt:lpstr>Vehicle-2 Frame</vt:lpstr>
      <vt:lpstr>Body Frame</vt:lpstr>
      <vt:lpstr>Inertial Frame to Body Frame Transformation</vt:lpstr>
      <vt:lpstr>Stability Frame</vt:lpstr>
      <vt:lpstr>Wind Frame</vt:lpstr>
      <vt:lpstr>Wind Frame (continued)</vt:lpstr>
      <vt:lpstr>Airspeed, Wind Speed, Ground Speed</vt:lpstr>
      <vt:lpstr>Airspeed, Angle of Attack, Sideslip Angle</vt:lpstr>
      <vt:lpstr>Course and Flight Path Angles</vt:lpstr>
      <vt:lpstr>Wind Triangle</vt:lpstr>
      <vt:lpstr>Wind Triangle</vt:lpstr>
      <vt:lpstr>When wind speed and sideslip are zero…</vt:lpstr>
      <vt:lpstr>Equation of Coriolis</vt:lpstr>
      <vt:lpstr>Material Covered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Zhaodan Kong</cp:lastModifiedBy>
  <cp:revision>313</cp:revision>
  <cp:lastPrinted>2010-02-03T16:09:50Z</cp:lastPrinted>
  <dcterms:created xsi:type="dcterms:W3CDTF">2010-07-21T17:41:52Z</dcterms:created>
  <dcterms:modified xsi:type="dcterms:W3CDTF">2017-04-11T03:43:22Z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